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1" r:id="rId2"/>
    <p:sldId id="355" r:id="rId3"/>
    <p:sldId id="352" r:id="rId4"/>
    <p:sldId id="357" r:id="rId5"/>
    <p:sldId id="353" r:id="rId6"/>
    <p:sldId id="354" r:id="rId7"/>
    <p:sldId id="356" r:id="rId8"/>
    <p:sldId id="334" r:id="rId9"/>
    <p:sldId id="340" r:id="rId10"/>
    <p:sldId id="304" r:id="rId11"/>
    <p:sldId id="342" r:id="rId12"/>
    <p:sldId id="343" r:id="rId13"/>
    <p:sldId id="346" r:id="rId14"/>
    <p:sldId id="349" r:id="rId15"/>
    <p:sldId id="347" r:id="rId16"/>
    <p:sldId id="348" r:id="rId17"/>
    <p:sldId id="358" r:id="rId18"/>
    <p:sldId id="35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CEC"/>
    <a:srgbClr val="60B3BE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C94D583C-5D75-4EF7-9D25-DDBB4B40D3CC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42259877-D105-46CF-A2CB-9F8FF2068B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942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409DC8EC-F9AB-42F2-8273-7D3B81005C6E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ru-RU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92A2F893-502E-4725-86EA-5C6FA5CDDE2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70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4E35BE-524E-422F-A5DC-F12D9C7D6D66}" type="slidenum">
              <a:rPr smtClean="0">
                <a:latin typeface="Century Schoolbook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smtClean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354D2C-CAE5-435C-82A9-D9BD0FE5F596}" type="slidenum">
              <a:rPr smtClean="0">
                <a:latin typeface="Century Schoolbook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smtClean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6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333A71-F31A-47DB-B7F6-8EA9AB34BBB6}" type="slidenum">
              <a:rPr smtClean="0">
                <a:latin typeface="Century Schoolbook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smtClean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8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 kumimoji="0" lang="ru-RU"/>
            </a:pPr>
            <a:endParaRPr lang="ru-RU" sz="3200" i="1" kern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DEF99B-8B81-4CB9-AF7E-979231C4B2FF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8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C97ABA-69F3-4304-944E-BCCE0A9A055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B8B0-55AE-434D-9BC5-C2D1AAB1A1BC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0800-891D-45AC-90FD-88A33DC6652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7DE9-EF5E-4B4A-884D-73293C61475C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83CC-32A0-45BC-B393-6048214848D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CAE6-FF2A-4E2E-880E-70A530748FD0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A738-B1B4-4A25-9ECE-4A1CAA4442E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CB79C-4C18-44CC-9CB9-D9794F06C21B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EBE2-C839-481F-AE9A-0126BF48C00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CD9F-F09D-45DB-9404-12CA3305B148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51B5-B35C-4151-902C-474C966B287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487-1C4C-44C6-B1A8-8846FE898419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3F07-A4CC-428C-B990-854363EB8C1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21CA-89B4-46E0-97F9-31096A471D96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6E56-2E13-4BB6-946E-592ABC0EF21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2E98-F71A-4A63-8C15-19FD2211F49C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062A-A2C8-4203-A08E-DF626F68A40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7B2A-6FA9-4064-8916-9213FD8A32F3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82A4-B20C-4485-9463-5AA259EE6B3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81AFA-B9CD-435F-BA8F-D017A4092FD7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9954-F191-47FE-8624-0AC85895158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44E9-3A31-41C4-98F8-D993147F9B80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BA98-6B3C-4443-AC19-5888DF3C590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5E59-6DAA-4983-BC4B-6E9D7DFCB8DE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7718-84F1-4C47-90E2-18B2EC5CC87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03C3-86DE-4FC3-8B63-96B82D527929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8332-7668-4FB8-BF83-4A5936A7615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42C2-7C1B-4B53-92A0-EC524682A116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5A61-73BC-44A3-BBF5-A948A58F8FB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7ACA-4EE4-43A1-88BE-FB8BE1A53080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8310-0D1F-4493-B537-197827719B1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AE6C-B8C3-4B7D-B0F2-D16AE0DCC0F4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08AF-8A41-4067-9507-45809AC7FCA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7BA92-36D2-4086-B6EA-2E008898C886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3EC9-C24A-470B-84AC-7FDCEBCCF2E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326B-705C-4C81-A8F6-7562EF8E175C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76DF-8ECC-45C4-85A8-E7DDAB0F017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3D58-2EAA-4DAA-8864-99BD86771689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6A0E-A74C-4747-89A3-1554F1B96F9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D9945CE-A694-47AE-8E09-BB87E0BF7BE4}" type="datetimeFigureOut">
              <a:rPr lang="ru-RU"/>
              <a:pPr>
                <a:defRPr/>
              </a:pPr>
              <a:t>28.02.2021</a:t>
            </a:fld>
            <a:endParaRPr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2110149-AFD7-4630-A92D-65367D945AC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699" r:id="rId2"/>
    <p:sldLayoutId id="2147483700" r:id="rId3"/>
    <p:sldLayoutId id="2147483719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20" r:id="rId22"/>
    <p:sldLayoutId id="2147483721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ru-RU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2.xml"/><Relationship Id="rId1" Type="http://schemas.openxmlformats.org/officeDocument/2006/relationships/video" Target="file:///F:\&#1050;&#1086;&#1075;&#1076;&#1072;%20&#1085;&#1077;&#1073;&#1086;%20&#1091;&#1083;&#1099;&#1073;&#1072;&#1077;&#1090;&#1089;&#1103;\&#1042;&#1083;&#1072;&#1076;.mp4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1714488"/>
            <a:ext cx="914399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«Герои Великой Отечественной войны»</a:t>
            </a:r>
            <a:endParaRPr lang="ru-RU" sz="3600" b="1" spc="50" dirty="0" smtClean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Подготовили: ученики 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4 д класса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663300"/>
                </a:solidFill>
              </a:rPr>
              <a:t>МБОУ «Лицей №1 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Брянского района»</a:t>
            </a:r>
          </a:p>
          <a:p>
            <a:pPr algn="ctr"/>
            <a:endParaRPr lang="ru-RU" sz="4800" b="1" cap="none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1884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8" y="357188"/>
            <a:ext cx="5214937" cy="59293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sz="1600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Павел Михайлович </a:t>
            </a:r>
            <a:r>
              <a:rPr sz="1600" u="sng" dirty="0" err="1" smtClean="0">
                <a:solidFill>
                  <a:srgbClr val="663300"/>
                </a:solidFill>
                <a:latin typeface="Arial Black" panose="020B0A04020102020204" pitchFamily="34" charset="0"/>
              </a:rPr>
              <a:t>Камозин</a:t>
            </a:r>
            <a:r>
              <a:rPr sz="1600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 </a:t>
            </a:r>
            <a:r>
              <a:rPr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родился 16 июля 1917 года в городе </a:t>
            </a:r>
            <a:r>
              <a:rPr sz="1600" dirty="0" err="1" smtClean="0">
                <a:solidFill>
                  <a:srgbClr val="663300"/>
                </a:solidFill>
                <a:latin typeface="Arial Black" panose="020B0A04020102020204" pitchFamily="34" charset="0"/>
              </a:rPr>
              <a:t>Бежица</a:t>
            </a:r>
            <a:r>
              <a:rPr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 (ныне район города Брянска) в семье рабочего.</a:t>
            </a:r>
            <a:br>
              <a:rPr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</a:br>
            <a:r>
              <a:rPr lang="ru-RU"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Дважды </a:t>
            </a:r>
            <a:r>
              <a:rPr lang="ru-RU" sz="1600" b="1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Герой Советского Союза, лётчик-истребитель, заместитель командира эскадрильи 269-го истребительного авиационного полка 236-й истребительной авиационной дивизии 5-й Воздушной армии Северо-Кавказского фронта, командир эскадрильи 66-го истребительного авиационного полка 329-й истребительной авиационной дивизии 4-й Воздушной армии 2-го Белорусского </a:t>
            </a:r>
            <a:r>
              <a:rPr lang="ru-RU"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фронта.</a:t>
            </a:r>
            <a:br>
              <a:rPr lang="ru-RU"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</a:br>
            <a:r>
              <a:rPr lang="ru-RU"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Награжден: Медалью </a:t>
            </a:r>
            <a:r>
              <a:rPr lang="ru-RU" sz="1600" b="1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«Золотая </a:t>
            </a:r>
            <a:r>
              <a:rPr lang="ru-RU"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Звезда» Героя </a:t>
            </a:r>
            <a:r>
              <a:rPr lang="ru-RU" sz="1600" b="1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Советского Союза № </a:t>
            </a:r>
            <a:r>
              <a:rPr lang="ru-RU"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23, медалью </a:t>
            </a:r>
            <a:r>
              <a:rPr lang="ru-RU" sz="1600" b="1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«Золотая Звезда» Героя Советского Союза № </a:t>
            </a:r>
            <a:r>
              <a:rPr lang="ru-RU"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1148, двумя орденами Ленина</a:t>
            </a:r>
            <a:r>
              <a:rPr lang="ru-RU" sz="1600" b="1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,</a:t>
            </a:r>
            <a:r>
              <a:rPr lang="ru-RU"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двумя орденами </a:t>
            </a:r>
            <a:r>
              <a:rPr lang="ru-RU" sz="1600" b="1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Красного </a:t>
            </a:r>
            <a:r>
              <a:rPr lang="ru-RU"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Знамени, орденом Александра Невского, орденом Отечественной </a:t>
            </a:r>
            <a:r>
              <a:rPr lang="ru-RU" sz="1600" b="1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войны I-й </a:t>
            </a:r>
            <a:r>
              <a:rPr lang="ru-RU"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степени</a:t>
            </a:r>
            <a:r>
              <a:rPr sz="1600" b="1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.</a:t>
            </a:r>
            <a:endParaRPr sz="1600" b="1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0" name="Picture 2" descr="C:\Documents and Settings\Yunkers_89\Рабочий стол\Камоз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/>
          <a:srcRect l="5000" r="5000"/>
          <a:stretch>
            <a:fillRect/>
          </a:stretch>
        </p:blipFill>
        <p:spPr>
          <a:xfrm>
            <a:off x="500034" y="357166"/>
            <a:ext cx="28575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Текст 2"/>
          <p:cNvSpPr>
            <a:spLocks noGrp="1"/>
          </p:cNvSpPr>
          <p:nvPr>
            <p:ph type="body" sz="quarter" idx="11"/>
          </p:nvPr>
        </p:nvSpPr>
        <p:spPr>
          <a:xfrm>
            <a:off x="3714750" y="285750"/>
            <a:ext cx="5167313" cy="5757863"/>
          </a:xfrm>
        </p:spPr>
        <p:txBody>
          <a:bodyPr/>
          <a:lstStyle/>
          <a:p>
            <a:pPr algn="just"/>
            <a:r>
              <a:rPr lang="ru-RU" sz="1600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ИВАН ЕФИМОВИЧ ПЕТРОВ </a:t>
            </a:r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(18 СЕНТЯБРЯ (30 СЕНТЯБРЯ) 1896, ТРУБЧЕВСК ОРЛОВСКОЙ ГУБЕРНИИ — 7 АПРЕЛЯ 1958) — СОВЕТСКИЙ ВОЕНАЧАЛЬНИК, ГЕНЕРАЛ АРМИИ, ГЕРОЙ СОВЕТСКОГО СОЮЗА.</a:t>
            </a:r>
          </a:p>
          <a:p>
            <a:pPr algn="just"/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НАГРАДЫ: ГЕРОЙ СОВЕТСКОГО СОЮЗА, 5 ОРДЕНОВ ЛЕНИНА, 4 ОРДЕНА КРАСНОГО ЗНАМЕНИ, ОРДЕН СУВОРОВА 1 СТЕПЕНИ, ОРДЕН КУТУЗОВА 1 СТЕПЕНИ, ОРДЕН КРАСНОЙ ЗВЕЗДЫ, ОРДЕН ТРУДОВОГО КРАСНОГО ЗНАМЕНИ, ТУРКМЕНСКОЙ ССР, ОРДЕН ТРУДОВОГО КРАСНОГО ЗНАМЕНИ УЗБЕКСКОЙ ССР, ОРДЕН ТРУДОВОГО КРАСНОГО ЗНАМЕНИ, ОРДЕН ЗАСЛУГ 1 СТЕПЕНИ (ВНР), ОРДЕН БЕЛОГО ЛЬВА «ЗА ПОБЕДУ» 2 СТЕПЕНИ (ЧССР), ВОЕННЫЙ КРЕСТ 1939 ГОДА (ЧССР), ОРДЕН «КРЕСТ ГРЮНВАЛЬДА» 3 СТЕПЕНИ (ПНР), МЕДАЛЬ ПОБЕДЫ И СВОБОДЫ (ПНР), КРЕСТ «ЗА ВЫДАЮЩИЕСЯ ЗАСЛУГИ» (США).</a:t>
            </a:r>
          </a:p>
        </p:txBody>
      </p:sp>
      <p:pic>
        <p:nvPicPr>
          <p:cNvPr id="8194" name="Picture 2" descr="C:\Documents and Settings\Yunkers_89\Рабочий стол\Петров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5195" r="5195"/>
          <a:stretch>
            <a:fillRect/>
          </a:stretch>
        </p:blipFill>
        <p:spPr>
          <a:xfrm>
            <a:off x="500063" y="357188"/>
            <a:ext cx="3014662" cy="4205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Текст 2"/>
          <p:cNvSpPr>
            <a:spLocks noGrp="1"/>
          </p:cNvSpPr>
          <p:nvPr>
            <p:ph type="body" sz="quarter" idx="11"/>
          </p:nvPr>
        </p:nvSpPr>
        <p:spPr>
          <a:xfrm>
            <a:off x="3286125" y="428625"/>
            <a:ext cx="5310188" cy="6072188"/>
          </a:xfrm>
        </p:spPr>
        <p:txBody>
          <a:bodyPr/>
          <a:lstStyle/>
          <a:p>
            <a:pPr algn="just"/>
            <a:r>
              <a:rPr lang="ru-RU" sz="1600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ТРОФИМЕНКО СЕРГЕЙ ГЕОРГИЕВИЧ - </a:t>
            </a:r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КОМАНДУЮЩИЙ 27-Й АРМИЕЙ 2-ГО УКРАИНСКОГО ФРОНТА, ГЕНЕРАЛ-ЛЕЙТЕНАНТ. РОДИЛСЯ 22 СЕНТЯБРЯ 1899 ГОДА В ГОРОДЕ БРЯНСК В СЕМЬЕ РАБОЧЕГО.</a:t>
            </a:r>
          </a:p>
          <a:p>
            <a:pPr algn="just"/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НАГРАЖДЁН ЧЕТЫРЬМЯ ОРДЕНАМИ ЛЕНИНА, ТРЕМЯ ОРДЕНАМИ КРАСНОГО ЗНАМЕНИ, ДВУМЯ ОРДЕНАМИ СУВОРОВА 1-Й СТЕПЕНИ (17.05.1943, 28.04.1945), ОРДЕНАМИ КУТУЗОВА 1-Й СТЕПЕНИ (9.04.1943), БОГДАНА ХМЕЛЬНИЦКОГО 1-Й СТЕПЕНИ (24.04.1944) И МЕДАЛЯМИ.</a:t>
            </a:r>
          </a:p>
        </p:txBody>
      </p:sp>
      <p:pic>
        <p:nvPicPr>
          <p:cNvPr id="9218" name="Picture 2" descr="C:\Documents and Settings\Yunkers_89\Рабочий стол\трофименко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8016" r="8016"/>
          <a:stretch>
            <a:fillRect/>
          </a:stretch>
        </p:blipFill>
        <p:spPr>
          <a:xfrm>
            <a:off x="285750" y="285750"/>
            <a:ext cx="2728913" cy="4062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Текст 2"/>
          <p:cNvSpPr>
            <a:spLocks noGrp="1"/>
          </p:cNvSpPr>
          <p:nvPr>
            <p:ph type="body" sz="quarter" idx="11"/>
          </p:nvPr>
        </p:nvSpPr>
        <p:spPr>
          <a:xfrm>
            <a:off x="3714750" y="285750"/>
            <a:ext cx="5024438" cy="5972175"/>
          </a:xfrm>
        </p:spPr>
        <p:txBody>
          <a:bodyPr/>
          <a:lstStyle/>
          <a:p>
            <a:r>
              <a:rPr lang="ru-RU" sz="1600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ДМИТРИЙ НИКОЛАЕВИЧ МЕДВЕДЕВ </a:t>
            </a:r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(10 (22) АВГУСТА 1898, БЕЖИЦА, БРЯНСКИЙ УЕЗД, ОРЛОВСКАЯ ГУБЕРНИЯ — 14 ДЕКАБРЯ 1954, МОСКВА) — КОМАНДИР ПАРТИЗАНСКОГО ОТРЯДА, ГЕРОЙ СОВЕТСКОГО СОЮЗА, КАДРОВЫЙ СОТРУДНИК НКВД, ПОЛКОВНИК.</a:t>
            </a:r>
          </a:p>
          <a:p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НАГРАДЫ: МЕДАЛЬ «ЗОЛОТАЯ ЗВЕЗДА» ГЕРОЯ СОВЕТСКОГО СОЮЗА ,3 ОРДЕНА ЛЕНИНА, ОРДЕН КРАСНОГО ЗНАМЕНИ.</a:t>
            </a:r>
          </a:p>
        </p:txBody>
      </p:sp>
      <p:pic>
        <p:nvPicPr>
          <p:cNvPr id="2050" name="Picture 2" descr="C:\Documents and Settings\Yunkers_89\Рабочий стол\Медведев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5584" r="5584"/>
          <a:stretch>
            <a:fillRect/>
          </a:stretch>
        </p:blipFill>
        <p:spPr>
          <a:xfrm>
            <a:off x="571500" y="357188"/>
            <a:ext cx="2871788" cy="434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Текст 2"/>
          <p:cNvSpPr>
            <a:spLocks noGrp="1"/>
          </p:cNvSpPr>
          <p:nvPr>
            <p:ph type="body" sz="quarter" idx="11"/>
          </p:nvPr>
        </p:nvSpPr>
        <p:spPr>
          <a:xfrm>
            <a:off x="3714750" y="357188"/>
            <a:ext cx="5095875" cy="5972175"/>
          </a:xfrm>
        </p:spPr>
        <p:txBody>
          <a:bodyPr/>
          <a:lstStyle/>
          <a:p>
            <a:r>
              <a:rPr lang="ru-RU" sz="1600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ЧЁРНЫЙ АЛЕКСАНДР ФИЛИППОВИЧ </a:t>
            </a:r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РОДИЛСЯ 18 АВГУСТА 1926 В СТ. ЧЕШУЙКОВСКОГО  МГЛИНСКОГО РАЙОНА БРЯНСКОЙ ОБЛАСТИ.</a:t>
            </a:r>
          </a:p>
          <a:p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РЯДОВОЙ ПРИ 15 ГВ. СТРЕЛКОВОМ ПОЛКУ. СТРЕЛОК. РАНЕН В БОЯХ ПРИ ЗАЩИТЕ СССР.</a:t>
            </a:r>
          </a:p>
          <a:p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НАГРАДЫ: МОЛОДОЙ ГВАРДЕЕЦ 2 СТЕПЕНИ ВЛКСМ, ОРДЕН ОТЕЧЕСТВЕННАЯ ВОЙНА </a:t>
            </a:r>
            <a:r>
              <a:rPr lang="en-US" sz="1600" b="1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I </a:t>
            </a:r>
            <a:r>
              <a:rPr lang="ru-RU" sz="1600" b="1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СТЕПЕНИ. </a:t>
            </a:r>
            <a:endParaRPr lang="ru-RU" sz="1600" dirty="0" smtClean="0">
              <a:solidFill>
                <a:srgbClr val="66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19931" t="21825" r="51691" b="11508"/>
          <a:stretch>
            <a:fillRect/>
          </a:stretch>
        </p:blipFill>
        <p:spPr bwMode="auto">
          <a:xfrm>
            <a:off x="264093" y="476672"/>
            <a:ext cx="3227787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4858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Текст 2"/>
          <p:cNvSpPr>
            <a:spLocks noGrp="1"/>
          </p:cNvSpPr>
          <p:nvPr>
            <p:ph type="body" sz="quarter" idx="11"/>
          </p:nvPr>
        </p:nvSpPr>
        <p:spPr>
          <a:xfrm>
            <a:off x="3714750" y="285750"/>
            <a:ext cx="5167313" cy="59721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САФРОНОВА ВАЛЕНТИНА ИВАНОВНА </a:t>
            </a:r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- ПАРТИЗАНКА-РАЗВЕДЧИЦА БРЯНСКОГО ГОРОДСКОГО ПАРТИЗАНСКОГО ОТРЯДА.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РОДИЛАСЬ В 1918 ГОДУ В ГОРОДЕ БРЯНСКЕ. РУССКАЯ. УЧИЛАСЬ В ШКОЛЕ № 27 ГОРОДА БРЯНСКА.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УЧАСТНИЦА ВЕЛИКОЙ ОТЕЧЕСТВЕННОЙ ВОЙНЫ С АВГУСТА 1941 ГОДА. НАГРАЖДЕНА ОРДЕНОМ ЛЕНИНА, ОРДЕНОМ КРАСНОЙ ЗВЕЗДЫ.</a:t>
            </a:r>
          </a:p>
        </p:txBody>
      </p:sp>
      <p:pic>
        <p:nvPicPr>
          <p:cNvPr id="3074" name="Picture 2" descr="C:\Documents and Settings\Yunkers_89\Рабочий стол\SafronovaValIv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4404" r="4404"/>
          <a:stretch>
            <a:fillRect/>
          </a:stretch>
        </p:blipFill>
        <p:spPr>
          <a:xfrm>
            <a:off x="500063" y="285750"/>
            <a:ext cx="2928937" cy="435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Текст 2"/>
          <p:cNvSpPr>
            <a:spLocks noGrp="1"/>
          </p:cNvSpPr>
          <p:nvPr>
            <p:ph type="body" sz="quarter" idx="11"/>
          </p:nvPr>
        </p:nvSpPr>
        <p:spPr>
          <a:xfrm>
            <a:off x="3714750" y="357188"/>
            <a:ext cx="5095875" cy="5972175"/>
          </a:xfrm>
        </p:spPr>
        <p:txBody>
          <a:bodyPr/>
          <a:lstStyle/>
          <a:p>
            <a:r>
              <a:rPr lang="ru-RU" sz="1600" u="sng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АНТОНИНА ФЁДОРОВНА ХУДЯКОВА </a:t>
            </a:r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— ЗАМЕСТИТЕЛЬ КОМАНДИРА ЭСКАДРИЛЬИ 46-ГО ГВАРДЕЙСКОГО НОЧНОГО БОМБАРДИРОВОЧНОГО АВИАЦИОННОГО ПОЛКА 325-Й НОЧНОЙ БОМБАРДИРОВОЧНОЙ АВИАЦИОННОЙ ДИВИЗИИ, СТАРШИЙ ЛЕЙТЕНАНТ (ГВАРДИИ), ГЕРОЙ СОВЕТСКОГО СОЮЗА.</a:t>
            </a:r>
          </a:p>
          <a:p>
            <a:r>
              <a:rPr lang="ru-RU" sz="1600" dirty="0" smtClean="0">
                <a:solidFill>
                  <a:srgbClr val="663300"/>
                </a:solidFill>
                <a:latin typeface="Arial Black" panose="020B0A04020102020204" pitchFamily="34" charset="0"/>
              </a:rPr>
              <a:t>НАГРАЖДЕНА ОРДЕНОМ ЛЕНИНА, 2 ОРДЕНАМИ КРАСНОГО ЗНАМЕНИ, 3 ОРДЕНАМИ ОТЕЧЕСТВЕННОЙ ВОЙНЫ 1-Й СТЕПЕНИ, МЕДАЛЯМИ.</a:t>
            </a:r>
          </a:p>
        </p:txBody>
      </p:sp>
      <p:pic>
        <p:nvPicPr>
          <p:cNvPr id="4098" name="Picture 2" descr="C:\Documents and Settings\Yunkers_89\Рабочий стол\KhudjakovaAF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t="939" b="939"/>
          <a:stretch>
            <a:fillRect/>
          </a:stretch>
        </p:blipFill>
        <p:spPr>
          <a:xfrm>
            <a:off x="500063" y="285750"/>
            <a:ext cx="2943225" cy="4205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00240"/>
            <a:ext cx="9143999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вернусь победителем»</a:t>
            </a:r>
            <a:endParaRPr lang="ru-RU" sz="4800" b="1" cap="none" spc="50" dirty="0" smtClean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ученик 4 </a:t>
            </a:r>
            <a:r>
              <a:rPr lang="ru-RU" sz="3600" b="1" spc="50" dirty="0" err="1" smtClean="0">
                <a:ln w="11430"/>
                <a:solidFill>
                  <a:srgbClr val="663300"/>
                </a:solidFill>
              </a:rPr>
              <a:t>д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 класса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663300"/>
                </a:solidFill>
              </a:rPr>
              <a:t>МБОУ «Лицей №1 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Брянского района»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Жук Владислав</a:t>
            </a:r>
          </a:p>
          <a:p>
            <a:pPr algn="ctr"/>
            <a:endParaRPr lang="ru-RU" sz="4800" b="1" cap="none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61884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Вла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28860" y="0"/>
            <a:ext cx="3771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928802"/>
            <a:ext cx="91439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«Война. Победа</a:t>
            </a:r>
            <a:r>
              <a:rPr lang="ru-RU" sz="4400" b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ru-RU" sz="4400" b="1" cap="none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Память.»</a:t>
            </a:r>
          </a:p>
          <a:p>
            <a:pPr algn="ctr"/>
            <a:endParaRPr lang="ru-RU" sz="3600" b="1" spc="50" dirty="0" smtClean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ученица 4 </a:t>
            </a:r>
            <a:r>
              <a:rPr lang="ru-RU" sz="3600" b="1" spc="50" dirty="0" err="1" smtClean="0">
                <a:ln w="11430"/>
                <a:solidFill>
                  <a:srgbClr val="663300"/>
                </a:solidFill>
              </a:rPr>
              <a:t>д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 класса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663300"/>
                </a:solidFill>
              </a:rPr>
              <a:t>МБОУ «Лицей №1 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Брянского района»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Романова </a:t>
            </a:r>
            <a:r>
              <a:rPr lang="ru-RU" sz="3600" b="1" spc="50" dirty="0" err="1" smtClean="0">
                <a:ln w="11430"/>
                <a:solidFill>
                  <a:srgbClr val="663300"/>
                </a:solidFill>
              </a:rPr>
              <a:t>Карина</a:t>
            </a:r>
            <a:endParaRPr lang="ru-RU" sz="3600" b="1" spc="50" dirty="0" smtClean="0">
              <a:ln w="11430"/>
              <a:solidFill>
                <a:srgbClr val="663300"/>
              </a:solidFill>
            </a:endParaRPr>
          </a:p>
          <a:p>
            <a:pPr algn="ctr"/>
            <a:endParaRPr lang="ru-RU" sz="4800" b="1" cap="none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Каб.107\Desktop\IMG_20210219_113443.jpg"/>
          <p:cNvPicPr>
            <a:picLocks noChangeAspect="1" noChangeArrowheads="1"/>
          </p:cNvPicPr>
          <p:nvPr/>
        </p:nvPicPr>
        <p:blipFill>
          <a:blip r:embed="rId3" cstate="print"/>
          <a:srcRect t="1388"/>
          <a:stretch>
            <a:fillRect/>
          </a:stretch>
        </p:blipFill>
        <p:spPr bwMode="auto">
          <a:xfrm rot="5400000">
            <a:off x="964404" y="892952"/>
            <a:ext cx="6858000" cy="5072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86446" y="4429132"/>
            <a:ext cx="1071570" cy="1071570"/>
          </a:xfrm>
          <a:prstGeom prst="rect">
            <a:avLst/>
          </a:prstGeom>
          <a:solidFill>
            <a:srgbClr val="98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00240"/>
            <a:ext cx="9143999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«Мои родные – герои Великой Отечественной войны»</a:t>
            </a:r>
            <a:endParaRPr lang="ru-RU" sz="4800" b="1" cap="none" spc="50" dirty="0" smtClean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ученик 4 </a:t>
            </a:r>
            <a:r>
              <a:rPr lang="ru-RU" sz="3600" b="1" spc="50" dirty="0" err="1" smtClean="0">
                <a:ln w="11430"/>
                <a:solidFill>
                  <a:srgbClr val="663300"/>
                </a:solidFill>
              </a:rPr>
              <a:t>д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 класса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663300"/>
                </a:solidFill>
              </a:rPr>
              <a:t>МБОУ «Лицей №1 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Брянского района»</a:t>
            </a:r>
          </a:p>
          <a:p>
            <a:pPr algn="ctr"/>
            <a:r>
              <a:rPr lang="ru-RU" sz="3600" b="1" spc="50" dirty="0" err="1" smtClean="0">
                <a:ln w="11430"/>
                <a:solidFill>
                  <a:srgbClr val="663300"/>
                </a:solidFill>
              </a:rPr>
              <a:t>Бамбиза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 Глеб</a:t>
            </a:r>
          </a:p>
          <a:p>
            <a:pPr algn="ctr"/>
            <a:endParaRPr lang="ru-RU" sz="4800" b="1" cap="none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А.И.Беляй_фото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143248"/>
            <a:ext cx="4714908" cy="3347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357166"/>
            <a:ext cx="735808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small" dirty="0">
                <a:solidFill>
                  <a:srgbClr val="663300"/>
                </a:solidFill>
                <a:latin typeface="Arial Black" pitchFamily="34" charset="0"/>
              </a:rPr>
              <a:t>Беляй Анна </a:t>
            </a:r>
            <a:r>
              <a:rPr lang="ru-RU" sz="4000" b="1" cap="small" dirty="0" smtClean="0">
                <a:solidFill>
                  <a:srgbClr val="663300"/>
                </a:solidFill>
                <a:latin typeface="Arial Black" pitchFamily="34" charset="0"/>
              </a:rPr>
              <a:t>Ивановна</a:t>
            </a:r>
          </a:p>
          <a:p>
            <a:r>
              <a:rPr lang="ru-RU" sz="3200" cap="small" dirty="0" smtClean="0">
                <a:solidFill>
                  <a:srgbClr val="663300"/>
                </a:solidFill>
                <a:latin typeface="Arial Black" pitchFamily="34" charset="0"/>
              </a:rPr>
              <a:t>- почётный донор СССР. Награждена </a:t>
            </a:r>
            <a:r>
              <a:rPr lang="ru-RU" sz="3200" b="1" cap="small" dirty="0" smtClean="0">
                <a:solidFill>
                  <a:srgbClr val="663300"/>
                </a:solidFill>
                <a:latin typeface="Arial Black" pitchFamily="34" charset="0"/>
              </a:rPr>
              <a:t>орденом Красного Знамени</a:t>
            </a:r>
            <a:r>
              <a:rPr lang="ru-RU" sz="3200" cap="small" dirty="0" smtClean="0">
                <a:solidFill>
                  <a:srgbClr val="663300"/>
                </a:solidFill>
                <a:latin typeface="Arial Black" pitchFamily="34" charset="0"/>
              </a:rPr>
              <a:t> и </a:t>
            </a:r>
            <a:r>
              <a:rPr lang="ru-RU" sz="3200" b="1" cap="small" dirty="0" smtClean="0">
                <a:solidFill>
                  <a:srgbClr val="663300"/>
                </a:solidFill>
                <a:latin typeface="Arial Black" pitchFamily="34" charset="0"/>
              </a:rPr>
              <a:t>орденом Отечественной войны </a:t>
            </a:r>
            <a:r>
              <a:rPr lang="en-US" sz="3200" b="1" cap="small" dirty="0" smtClean="0">
                <a:solidFill>
                  <a:srgbClr val="663300"/>
                </a:solidFill>
                <a:latin typeface="Arial Black" pitchFamily="34" charset="0"/>
              </a:rPr>
              <a:t>I</a:t>
            </a:r>
            <a:r>
              <a:rPr lang="ru-RU" sz="3200" b="1" cap="small" dirty="0" smtClean="0">
                <a:solidFill>
                  <a:srgbClr val="663300"/>
                </a:solidFill>
                <a:latin typeface="Arial Black" pitchFamily="34" charset="0"/>
              </a:rPr>
              <a:t> степени.</a:t>
            </a:r>
          </a:p>
          <a:p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00" l="8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2974" y="571480"/>
            <a:ext cx="3234999" cy="3234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848" l="5306" r="96078">
                        <a14:foregroundMark x1="25375" y1="44557" x2="27336" y2="53628"/>
                        <a14:foregroundMark x1="30104" y1="45791" x2="44521" y2="48621"/>
                        <a14:foregroundMark x1="56055" y1="48331" x2="69666" y2="45573"/>
                        <a14:foregroundMark x1="71742" y1="55370" x2="74510" y2="43832"/>
                        <a14:foregroundMark x1="74856" y1="54644" x2="76471" y2="61176"/>
                        <a14:foregroundMark x1="73702" y1="49565" x2="73356" y2="55878"/>
                        <a14:foregroundMark x1="73702" y1="44557" x2="68051" y2="49129"/>
                        <a14:foregroundMark x1="78547" y1="64224" x2="88120" y2="75036"/>
                        <a14:foregroundMark x1="14879" y1="73222" x2="26874" y2="60885"/>
                        <a14:foregroundMark x1="11765" y1="70755" x2="25375" y2="60450"/>
                        <a14:foregroundMark x1="79700" y1="75980" x2="78893" y2="707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662" y="3773029"/>
            <a:ext cx="1940979" cy="30849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18840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562" y="928670"/>
            <a:ext cx="4393058" cy="4009078"/>
          </a:xfrm>
        </p:spPr>
        <p:txBody>
          <a:bodyPr>
            <a:noAutofit/>
          </a:bodyPr>
          <a:lstStyle/>
          <a:p>
            <a:r>
              <a:rPr lang="ru-RU" sz="2400" cap="small" dirty="0" smtClean="0">
                <a:solidFill>
                  <a:srgbClr val="663300"/>
                </a:solidFill>
                <a:latin typeface="Arial Black" pitchFamily="34" charset="0"/>
              </a:rPr>
              <a:t>Уже в </a:t>
            </a:r>
            <a:r>
              <a:rPr lang="ru-RU" sz="2400" b="1" cap="small" dirty="0" smtClean="0">
                <a:solidFill>
                  <a:srgbClr val="663300"/>
                </a:solidFill>
                <a:latin typeface="Arial Black" pitchFamily="34" charset="0"/>
              </a:rPr>
              <a:t>15 лет </a:t>
            </a:r>
            <a:r>
              <a:rPr lang="ru-RU" sz="2400" cap="small" dirty="0" smtClean="0">
                <a:solidFill>
                  <a:srgbClr val="663300"/>
                </a:solidFill>
                <a:latin typeface="Arial Black" pitchFamily="34" charset="0"/>
              </a:rPr>
              <a:t>прабабушка </a:t>
            </a:r>
            <a:r>
              <a:rPr lang="ru-RU" sz="2400" cap="small" dirty="0" err="1" smtClean="0">
                <a:solidFill>
                  <a:srgbClr val="663300"/>
                </a:solidFill>
                <a:latin typeface="Arial Black" pitchFamily="34" charset="0"/>
              </a:rPr>
              <a:t>Бамбизы</a:t>
            </a:r>
            <a:r>
              <a:rPr lang="ru-RU" sz="2400" cap="small" dirty="0" smtClean="0">
                <a:solidFill>
                  <a:srgbClr val="663300"/>
                </a:solidFill>
                <a:latin typeface="Arial Black" pitchFamily="34" charset="0"/>
              </a:rPr>
              <a:t> Глеба, ученика 4 </a:t>
            </a:r>
            <a:r>
              <a:rPr lang="ru-RU" sz="2400" cap="small" dirty="0" err="1" smtClean="0">
                <a:solidFill>
                  <a:srgbClr val="663300"/>
                </a:solidFill>
                <a:latin typeface="Arial Black" pitchFamily="34" charset="0"/>
              </a:rPr>
              <a:t>д</a:t>
            </a:r>
            <a:r>
              <a:rPr lang="ru-RU" sz="2400" cap="small" dirty="0" smtClean="0">
                <a:solidFill>
                  <a:srgbClr val="663300"/>
                </a:solidFill>
                <a:latin typeface="Arial Black" pitchFamily="34" charset="0"/>
              </a:rPr>
              <a:t> класса МБОУ «Лицей №1 Брянского района» сопровождала раненых в тыл. </a:t>
            </a:r>
          </a:p>
          <a:p>
            <a:r>
              <a:rPr lang="ru-RU" sz="2400" cap="small" dirty="0" smtClean="0">
                <a:solidFill>
                  <a:srgbClr val="663300"/>
                </a:solidFill>
                <a:latin typeface="Arial Black" pitchFamily="34" charset="0"/>
              </a:rPr>
              <a:t>Анна </a:t>
            </a:r>
            <a:r>
              <a:rPr lang="ru-RU" sz="2400" cap="small" dirty="0">
                <a:solidFill>
                  <a:srgbClr val="663300"/>
                </a:solidFill>
                <a:latin typeface="Arial Black" pitchFamily="34" charset="0"/>
              </a:rPr>
              <a:t>Ивановна </a:t>
            </a:r>
            <a:r>
              <a:rPr lang="ru-RU" sz="2400" cap="small" dirty="0" smtClean="0">
                <a:solidFill>
                  <a:srgbClr val="663300"/>
                </a:solidFill>
                <a:latin typeface="Arial Black" pitchFamily="34" charset="0"/>
              </a:rPr>
              <a:t>вынесла </a:t>
            </a:r>
            <a:r>
              <a:rPr lang="ru-RU" sz="2400" b="1" cap="small" dirty="0">
                <a:solidFill>
                  <a:srgbClr val="663300"/>
                </a:solidFill>
                <a:latin typeface="Arial Black" pitchFamily="34" charset="0"/>
              </a:rPr>
              <a:t>16 раненых </a:t>
            </a:r>
            <a:r>
              <a:rPr lang="ru-RU" sz="2400" cap="small" dirty="0">
                <a:solidFill>
                  <a:srgbClr val="663300"/>
                </a:solidFill>
                <a:latin typeface="Arial Black" pitchFamily="34" charset="0"/>
              </a:rPr>
              <a:t>с поля боя</a:t>
            </a:r>
            <a:r>
              <a:rPr lang="ru-RU" sz="2400" cap="small" dirty="0" smtClean="0">
                <a:solidFill>
                  <a:srgbClr val="663300"/>
                </a:solidFill>
                <a:latin typeface="Arial Black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400" cap="small" dirty="0" smtClean="0">
                <a:solidFill>
                  <a:srgbClr val="663300"/>
                </a:solidFill>
                <a:latin typeface="Arial Black" pitchFamily="34" charset="0"/>
              </a:rPr>
              <a:t>В </a:t>
            </a:r>
            <a:r>
              <a:rPr lang="ru-RU" sz="2400" b="1" cap="small" dirty="0" smtClean="0">
                <a:solidFill>
                  <a:srgbClr val="663300"/>
                </a:solidFill>
                <a:latin typeface="Arial Black" pitchFamily="34" charset="0"/>
              </a:rPr>
              <a:t>16 лет </a:t>
            </a:r>
            <a:r>
              <a:rPr lang="ru-RU" sz="2400" cap="small" dirty="0" smtClean="0">
                <a:solidFill>
                  <a:srgbClr val="663300"/>
                </a:solidFill>
                <a:latin typeface="Arial Black" pitchFamily="34" charset="0"/>
              </a:rPr>
              <a:t>она была награждена медалью </a:t>
            </a:r>
          </a:p>
          <a:p>
            <a:pPr>
              <a:spcBef>
                <a:spcPts val="0"/>
              </a:spcBef>
            </a:pPr>
            <a:r>
              <a:rPr lang="ru-RU" sz="2400" b="1" cap="small" dirty="0" smtClean="0">
                <a:solidFill>
                  <a:srgbClr val="663300"/>
                </a:solidFill>
                <a:latin typeface="Arial Black" pitchFamily="34" charset="0"/>
              </a:rPr>
              <a:t>«За отвагу».</a:t>
            </a:r>
            <a:endParaRPr lang="ru-RU" sz="2400" cap="small" dirty="0" smtClean="0">
              <a:solidFill>
                <a:srgbClr val="6633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2. 1945. Медсестры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104456" cy="625447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728" y="5929330"/>
            <a:ext cx="282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cap="small" dirty="0" smtClean="0">
                <a:solidFill>
                  <a:srgbClr val="663300"/>
                </a:solidFill>
                <a:latin typeface="Arial Black" pitchFamily="34" charset="0"/>
              </a:rPr>
              <a:t>Работа в медсанбате</a:t>
            </a:r>
            <a:endParaRPr lang="ru-RU" cap="small" dirty="0">
              <a:solidFill>
                <a:srgbClr val="66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61884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00240"/>
            <a:ext cx="9143999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«Герои нашего края»</a:t>
            </a:r>
            <a:endParaRPr lang="ru-RU" sz="4800" b="1" cap="none" spc="50" dirty="0" smtClean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ученики 4 </a:t>
            </a:r>
            <a:r>
              <a:rPr lang="ru-RU" sz="3600" b="1" spc="50" dirty="0" err="1" smtClean="0">
                <a:ln w="11430"/>
                <a:solidFill>
                  <a:srgbClr val="663300"/>
                </a:solidFill>
              </a:rPr>
              <a:t>д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 класса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663300"/>
                </a:solidFill>
              </a:rPr>
              <a:t>МБОУ «Лицей №1 </a:t>
            </a:r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Брянского района»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663300"/>
                </a:solidFill>
              </a:rPr>
              <a:t>Дёмкина Алина, Молоканов Лев, Фомин Владимир</a:t>
            </a:r>
          </a:p>
          <a:p>
            <a:pPr algn="ctr"/>
            <a:endParaRPr lang="ru-RU" sz="4800" b="1" cap="none" spc="50" dirty="0">
              <a:ln w="11430"/>
              <a:solidFill>
                <a:srgbClr val="66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61884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8992" y="0"/>
            <a:ext cx="5500726" cy="5286371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1600" u="sng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Головачёв Александр Алексеевич </a:t>
            </a:r>
            <a: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- командир 23-й гвардейской Васильковской мотострелковой бригады 7-го гвардейского танкового корпуса 3-й гвардейской танковой армии, гвардии полковник.</a:t>
            </a:r>
            <a:b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</a:br>
            <a: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Родился 10 декабря 1909 года в посёлке </a:t>
            </a:r>
            <a:r>
              <a:rPr sz="1600" dirty="0" err="1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Любохна</a:t>
            </a:r>
            <a: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(ныне Брянской области) в семье рабочего. В Красной/Советской Армии с 1929 года. В 1932 году окончил Объединённую военную школу имени ВЦИК РСФСР. Участник похода советских войск по освобождению Западной Украины в 1939 году. </a:t>
            </a:r>
            <a:b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</a:br>
            <a: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Награждён орденом Ленина, 3 орденами Красного Знамени, 2 орденами Суворова 2-й степени, орденом Красной Звезды и медалями.</a:t>
            </a:r>
            <a:endParaRPr sz="1600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1" name="Picture 2" descr="C:\Documents and Settings\Yunkers_89\Рабочий стол\Головачев на отд слайд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4" cstate="print"/>
          <a:srcRect t="3125" b="3125"/>
          <a:stretch>
            <a:fillRect/>
          </a:stretch>
        </p:blipFill>
        <p:spPr>
          <a:xfrm>
            <a:off x="357158" y="214290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618840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43313" y="357188"/>
            <a:ext cx="5072062" cy="5786437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1600" u="sng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Давид Абрамович Драгунский </a:t>
            </a:r>
            <a: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родился (2 (15) февраля 1910, посад Святск </a:t>
            </a:r>
            <a:r>
              <a:rPr sz="1600" dirty="0" err="1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Новозыбковского</a:t>
            </a:r>
            <a: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уезда Черниговской губернии — 12 октября 1992, Москва) — советский военный и политический деятель, генерал-полковник (1970),В Великую Отечественную войну — командир гвардейской танковой бригады. В 1969—1985 начальник Высших офицерских курсов «Выстрел».</a:t>
            </a:r>
            <a:b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</a:br>
            <a: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Дважды Герой Советского Союза (1944, за форсирование р. Висла; 1945, за отличие в Берлинской операции), генерал-полковник танковых войск.</a:t>
            </a:r>
            <a:r>
              <a:rPr sz="160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/>
            </a:r>
            <a:br>
              <a:rPr sz="160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</a:br>
            <a:r>
              <a:rPr sz="160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награжден: 2 орденами Ленина, 4 орденами Красного Знамени, орденом Суворова 2-й степени, двумя орденами Красной Звезды, орденом Отечественной войны 1-й степени, орденом Дружбы народов, орденом «За службу Родине в Вооружённых Силах СССР» 3-й степени, медалями.</a:t>
            </a:r>
            <a:endParaRPr sz="1600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5" name="Picture 2" descr="C:\Documents and Settings\Yunkers_89\Рабочий стол\Драгун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4" cstate="print"/>
          <a:srcRect t="5943" b="5943"/>
          <a:stretch>
            <a:fillRect/>
          </a:stretch>
        </p:blipFill>
        <p:spPr>
          <a:xfrm>
            <a:off x="357158" y="285728"/>
            <a:ext cx="2928937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657</Words>
  <Application>Microsoft Office PowerPoint</Application>
  <PresentationFormat>Экран (4:3)</PresentationFormat>
  <Paragraphs>51</Paragraphs>
  <Slides>18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Century Schoolbook</vt:lpstr>
      <vt:lpstr>ClassicPhotoAlbum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Головачёв Александр Алексеевич - командир 23-й гвардейской Васильковской мотострелковой бригады 7-го гвардейского танкового корпуса 3-й гвардейской танковой армии, гвардии полковник. Родился 10 декабря 1909 года в посёлке Любохна (ныне Брянской области) в семье рабочего. В Красной/Советской Армии с 1929 года. В 1932 году окончил Объединённую военную школу имени ВЦИК РСФСР. Участник похода советских войск по освобождению Западной Украины в 1939 году.  Награждён орденом Ленина, 3 орденами Красного Знамени, 2 орденами Суворова 2-й степени, орденом Красной Звезды и медалями.</vt:lpstr>
      <vt:lpstr>Давид Абрамович Драгунский родился (2 (15) февраля 1910, посад Святск Новозыбковского уезда Черниговской губернии — 12 октября 1992, Москва) — советский военный и политический деятель, генерал-полковник (1970),В Великую Отечественную войну — командир гвардейской танковой бригады. В 1969—1985 начальник Высших офицерских курсов «Выстрел». Дважды Герой Советского Союза (1944, за форсирование р. Висла; 1945, за отличие в Берлинской операции), генерал-полковник танковых войск. награжден: 2 орденами Ленина, 4 орденами Красного Знамени, орденом Суворова 2-й степени, двумя орденами Красной Звезды, орденом Отечественной войны 1-й степени, орденом Дружбы народов, орденом «За службу Родине в Вооружённых Силах СССР» 3-й степени, медалями.</vt:lpstr>
      <vt:lpstr>Павел Михайлович Камозин родился 16 июля 1917 года в городе Бежица (ныне район города Брянска) в семье рабочего. Дважды Герой Советского Союза, лётчик-истребитель, заместитель командира эскадрильи 269-го истребительного авиационного полка 236-й истребительной авиационной дивизии 5-й Воздушной армии Северо-Кавказского фронта, командир эскадрильи 66-го истребительного авиационного полка 329-й истребительной авиационной дивизии 4-й Воздушной армии 2-го Белорусского фронта. Награжден: Медалью «Золотая Звезда» Героя Советского Союза № 23, медалью «Золотая Звезда» Героя Советского Союза № 1148, двумя орденами Ленина, двумя орденами Красного Знамени, орденом Александра Невского, орденом Отечественной войны I-й степени.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БРЯНЦЫ – ГЕРОИ ВЕЛИКОЙ ОТЕЧЕСТВЕННОЙ ВОЙНЫ</dc:title>
  <dc:creator/>
  <cp:lastModifiedBy/>
  <cp:revision>3</cp:revision>
  <dcterms:created xsi:type="dcterms:W3CDTF">2010-09-14T11:56:54Z</dcterms:created>
  <dcterms:modified xsi:type="dcterms:W3CDTF">2021-02-28T19:03:58Z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